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118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A023653-256C-48CB-972C-6265504C6C10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6BA46D-BE35-49C0-AFBC-E0CFADEC792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804557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862BEBF-0174-4848-A3C4-D131C5076538}" type="slidenum">
              <a:rPr lang="de-DE" altLang="de-DE"/>
              <a:pPr/>
              <a:t>1</a:t>
            </a:fld>
            <a:endParaRPr lang="de-DE" altLang="de-DE"/>
          </a:p>
        </p:txBody>
      </p:sp>
      <p:sp>
        <p:nvSpPr>
          <p:cNvPr id="1187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25538" y="711200"/>
            <a:ext cx="4606925" cy="3455988"/>
          </a:xfrm>
          <a:ln/>
        </p:spPr>
      </p:sp>
      <p:sp>
        <p:nvSpPr>
          <p:cNvPr id="11878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022" y="4369242"/>
            <a:ext cx="5029957" cy="4063117"/>
          </a:xfrm>
          <a:noFill/>
          <a:ln/>
        </p:spPr>
        <p:txBody>
          <a:bodyPr/>
          <a:lstStyle/>
          <a:p>
            <a:endParaRPr lang="fr-FR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CE9210-08F0-40AD-B90E-D40EC9E7496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498033-1442-45A9-A3B2-4B9B0FE317C0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Espace réservé du numéro de diapositive 2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1D87CC49-146D-4B4A-9121-DE9CBE980E86}" type="slidenum">
              <a:rPr lang="en-GB"/>
              <a:pPr/>
              <a:t>1</a:t>
            </a:fld>
            <a:endParaRPr lang="en-GB" dirty="0"/>
          </a:p>
        </p:txBody>
      </p:sp>
      <p:sp>
        <p:nvSpPr>
          <p:cNvPr id="40964" name="Rectangle 2"/>
          <p:cNvSpPr>
            <a:spLocks noGrp="1" noChangeArrowheads="1"/>
          </p:cNvSpPr>
          <p:nvPr>
            <p:ph type="title"/>
          </p:nvPr>
        </p:nvSpPr>
        <p:spPr>
          <a:xfrm>
            <a:off x="323528" y="1772816"/>
            <a:ext cx="8136904" cy="494928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r>
              <a:rPr lang="fr-FR" sz="1800" dirty="0" smtClean="0"/>
              <a:t>Calendrier de mise en œuvre de la fonction achat</a:t>
            </a:r>
          </a:p>
        </p:txBody>
      </p:sp>
      <p:sp>
        <p:nvSpPr>
          <p:cNvPr id="40967" name="Rectangle 5"/>
          <p:cNvSpPr>
            <a:spLocks noChangeArrowheads="1"/>
          </p:cNvSpPr>
          <p:nvPr/>
        </p:nvSpPr>
        <p:spPr bwMode="auto">
          <a:xfrm>
            <a:off x="1907704" y="3085034"/>
            <a:ext cx="360041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40968" name="Rectangle 6"/>
          <p:cNvSpPr>
            <a:spLocks noChangeArrowheads="1"/>
          </p:cNvSpPr>
          <p:nvPr/>
        </p:nvSpPr>
        <p:spPr bwMode="auto">
          <a:xfrm>
            <a:off x="2267744" y="3074244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40969" name="Rectangle 7"/>
          <p:cNvSpPr>
            <a:spLocks noChangeArrowheads="1"/>
          </p:cNvSpPr>
          <p:nvPr/>
        </p:nvSpPr>
        <p:spPr bwMode="auto">
          <a:xfrm>
            <a:off x="2627784" y="3074244"/>
            <a:ext cx="360040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40970" name="Rectangle 8"/>
          <p:cNvSpPr>
            <a:spLocks noChangeArrowheads="1"/>
          </p:cNvSpPr>
          <p:nvPr/>
        </p:nvSpPr>
        <p:spPr bwMode="auto">
          <a:xfrm>
            <a:off x="2987824" y="3074244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40971" name="Rectangle 9"/>
          <p:cNvSpPr>
            <a:spLocks noChangeArrowheads="1"/>
          </p:cNvSpPr>
          <p:nvPr/>
        </p:nvSpPr>
        <p:spPr bwMode="auto">
          <a:xfrm>
            <a:off x="3347864" y="3085034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40972" name="Rectangle 10"/>
          <p:cNvSpPr>
            <a:spLocks noChangeArrowheads="1"/>
          </p:cNvSpPr>
          <p:nvPr/>
        </p:nvSpPr>
        <p:spPr bwMode="auto">
          <a:xfrm>
            <a:off x="3707904" y="3085034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40973" name="Text12"/>
          <p:cNvSpPr>
            <a:spLocks noChangeArrowheads="1"/>
          </p:cNvSpPr>
          <p:nvPr/>
        </p:nvSpPr>
        <p:spPr bwMode="auto">
          <a:xfrm>
            <a:off x="252987" y="3079750"/>
            <a:ext cx="1654717" cy="853306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72000" tIns="72000" rIns="72000" bIns="72000"/>
          <a:lstStyle/>
          <a:p>
            <a:r>
              <a:rPr lang="en-US" altLang="de-DE" sz="1100" dirty="0" err="1" smtClean="0">
                <a:solidFill>
                  <a:srgbClr val="7030A0"/>
                </a:solidFill>
              </a:rPr>
              <a:t>Pilotage</a:t>
            </a:r>
            <a:endParaRPr lang="en-US" altLang="de-DE" sz="1100" dirty="0">
              <a:solidFill>
                <a:srgbClr val="7030A0"/>
              </a:solidFill>
            </a:endParaRPr>
          </a:p>
        </p:txBody>
      </p:sp>
      <p:sp>
        <p:nvSpPr>
          <p:cNvPr id="40974" name="Rectangle 12"/>
          <p:cNvSpPr>
            <a:spLocks noChangeArrowheads="1"/>
          </p:cNvSpPr>
          <p:nvPr/>
        </p:nvSpPr>
        <p:spPr bwMode="auto">
          <a:xfrm>
            <a:off x="4067944" y="3085034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/>
          </a:p>
        </p:txBody>
      </p:sp>
      <p:sp>
        <p:nvSpPr>
          <p:cNvPr id="40975" name="Rectangle 13"/>
          <p:cNvSpPr>
            <a:spLocks noChangeArrowheads="1"/>
          </p:cNvSpPr>
          <p:nvPr/>
        </p:nvSpPr>
        <p:spPr bwMode="auto">
          <a:xfrm>
            <a:off x="4427984" y="3085034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40976" name="Rectangle 14"/>
          <p:cNvSpPr>
            <a:spLocks noChangeArrowheads="1"/>
          </p:cNvSpPr>
          <p:nvPr/>
        </p:nvSpPr>
        <p:spPr bwMode="auto">
          <a:xfrm>
            <a:off x="4788025" y="3085034"/>
            <a:ext cx="348328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40977" name="Rectangle 15"/>
          <p:cNvSpPr>
            <a:spLocks noChangeArrowheads="1"/>
          </p:cNvSpPr>
          <p:nvPr/>
        </p:nvSpPr>
        <p:spPr bwMode="auto">
          <a:xfrm>
            <a:off x="5148064" y="3085034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40978" name="Rectangle 16"/>
          <p:cNvSpPr>
            <a:spLocks noChangeArrowheads="1"/>
          </p:cNvSpPr>
          <p:nvPr/>
        </p:nvSpPr>
        <p:spPr bwMode="auto">
          <a:xfrm>
            <a:off x="5508104" y="3085034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40979" name="Rectangle 17"/>
          <p:cNvSpPr>
            <a:spLocks noChangeArrowheads="1"/>
          </p:cNvSpPr>
          <p:nvPr/>
        </p:nvSpPr>
        <p:spPr bwMode="auto">
          <a:xfrm>
            <a:off x="5868144" y="3085034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40980" name="Rectangle 18"/>
          <p:cNvSpPr>
            <a:spLocks noChangeArrowheads="1"/>
          </p:cNvSpPr>
          <p:nvPr/>
        </p:nvSpPr>
        <p:spPr bwMode="auto">
          <a:xfrm>
            <a:off x="251520" y="2751138"/>
            <a:ext cx="1656184" cy="328612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72000" tIns="0" rIns="0" bIns="0" anchor="ctr"/>
          <a:lstStyle/>
          <a:p>
            <a:r>
              <a:rPr lang="fr-FR" sz="1100">
                <a:solidFill>
                  <a:schemeClr val="tx1"/>
                </a:solidFill>
              </a:rPr>
              <a:t>Title</a:t>
            </a:r>
          </a:p>
        </p:txBody>
      </p:sp>
      <p:sp>
        <p:nvSpPr>
          <p:cNvPr id="40981" name="Rectangle 19"/>
          <p:cNvSpPr>
            <a:spLocks noChangeArrowheads="1"/>
          </p:cNvSpPr>
          <p:nvPr/>
        </p:nvSpPr>
        <p:spPr bwMode="auto">
          <a:xfrm>
            <a:off x="1903565" y="2751138"/>
            <a:ext cx="395957" cy="3286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err="1" smtClean="0">
                <a:solidFill>
                  <a:schemeClr val="tx1"/>
                </a:solidFill>
              </a:rPr>
              <a:t>oct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40982" name="Rectangle 20"/>
          <p:cNvSpPr>
            <a:spLocks noChangeArrowheads="1"/>
          </p:cNvSpPr>
          <p:nvPr/>
        </p:nvSpPr>
        <p:spPr bwMode="auto">
          <a:xfrm>
            <a:off x="2267744" y="2751138"/>
            <a:ext cx="350318" cy="32861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err="1" smtClean="0">
                <a:solidFill>
                  <a:schemeClr val="tx1"/>
                </a:solidFill>
              </a:rPr>
              <a:t>nov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40983" name="Rectangle 21"/>
          <p:cNvSpPr>
            <a:spLocks noChangeArrowheads="1"/>
          </p:cNvSpPr>
          <p:nvPr/>
        </p:nvSpPr>
        <p:spPr bwMode="auto">
          <a:xfrm>
            <a:off x="2627784" y="2740348"/>
            <a:ext cx="349323" cy="3286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err="1" smtClean="0">
                <a:solidFill>
                  <a:schemeClr val="tx1"/>
                </a:solidFill>
              </a:rPr>
              <a:t>dec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40984" name="Rectangle 22"/>
          <p:cNvSpPr>
            <a:spLocks noChangeArrowheads="1"/>
          </p:cNvSpPr>
          <p:nvPr/>
        </p:nvSpPr>
        <p:spPr bwMode="auto">
          <a:xfrm>
            <a:off x="2987824" y="2740348"/>
            <a:ext cx="350318" cy="32861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jan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40985" name="Rectangle 23"/>
          <p:cNvSpPr>
            <a:spLocks noChangeArrowheads="1"/>
          </p:cNvSpPr>
          <p:nvPr/>
        </p:nvSpPr>
        <p:spPr bwMode="auto">
          <a:xfrm>
            <a:off x="3347864" y="2751138"/>
            <a:ext cx="349323" cy="3286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err="1" smtClean="0">
                <a:solidFill>
                  <a:schemeClr val="tx1"/>
                </a:solidFill>
              </a:rPr>
              <a:t>fev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40986" name="Rectangle 24"/>
          <p:cNvSpPr>
            <a:spLocks noChangeArrowheads="1"/>
          </p:cNvSpPr>
          <p:nvPr/>
        </p:nvSpPr>
        <p:spPr bwMode="auto">
          <a:xfrm>
            <a:off x="3707904" y="2751138"/>
            <a:ext cx="350318" cy="32861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050" dirty="0" smtClean="0">
                <a:solidFill>
                  <a:schemeClr val="tx1"/>
                </a:solidFill>
              </a:rPr>
              <a:t>mars</a:t>
            </a:r>
            <a:endParaRPr lang="fr-FR" sz="1050" dirty="0">
              <a:solidFill>
                <a:schemeClr val="tx1"/>
              </a:solidFill>
            </a:endParaRPr>
          </a:p>
        </p:txBody>
      </p:sp>
      <p:sp>
        <p:nvSpPr>
          <p:cNvPr id="40987" name="Rectangle 25"/>
          <p:cNvSpPr>
            <a:spLocks noChangeArrowheads="1"/>
          </p:cNvSpPr>
          <p:nvPr/>
        </p:nvSpPr>
        <p:spPr bwMode="auto">
          <a:xfrm>
            <a:off x="4067946" y="2751138"/>
            <a:ext cx="350318" cy="3286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avril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40988" name="Rectangle 26"/>
          <p:cNvSpPr>
            <a:spLocks noChangeArrowheads="1"/>
          </p:cNvSpPr>
          <p:nvPr/>
        </p:nvSpPr>
        <p:spPr bwMode="auto">
          <a:xfrm>
            <a:off x="4427984" y="2751138"/>
            <a:ext cx="350318" cy="32861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mai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40989" name="Rectangle 27"/>
          <p:cNvSpPr>
            <a:spLocks noChangeArrowheads="1"/>
          </p:cNvSpPr>
          <p:nvPr/>
        </p:nvSpPr>
        <p:spPr bwMode="auto">
          <a:xfrm>
            <a:off x="4788024" y="2751138"/>
            <a:ext cx="349323" cy="3286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juin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40990" name="Rectangle 28"/>
          <p:cNvSpPr>
            <a:spLocks noChangeArrowheads="1"/>
          </p:cNvSpPr>
          <p:nvPr/>
        </p:nvSpPr>
        <p:spPr bwMode="auto">
          <a:xfrm>
            <a:off x="5148064" y="2751138"/>
            <a:ext cx="350318" cy="32861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err="1" smtClean="0">
                <a:solidFill>
                  <a:schemeClr val="tx1"/>
                </a:solidFill>
              </a:rPr>
              <a:t>jui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40991" name="Rectangle 29"/>
          <p:cNvSpPr>
            <a:spLocks noChangeArrowheads="1"/>
          </p:cNvSpPr>
          <p:nvPr/>
        </p:nvSpPr>
        <p:spPr bwMode="auto">
          <a:xfrm>
            <a:off x="5508104" y="2751138"/>
            <a:ext cx="349323" cy="3286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aout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40992" name="Rectangle 30"/>
          <p:cNvSpPr>
            <a:spLocks noChangeArrowheads="1"/>
          </p:cNvSpPr>
          <p:nvPr/>
        </p:nvSpPr>
        <p:spPr bwMode="auto">
          <a:xfrm>
            <a:off x="5868144" y="2751138"/>
            <a:ext cx="350318" cy="32861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sept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40993" name="Line 31"/>
          <p:cNvSpPr>
            <a:spLocks noChangeShapeType="1"/>
          </p:cNvSpPr>
          <p:nvPr/>
        </p:nvSpPr>
        <p:spPr bwMode="auto">
          <a:xfrm>
            <a:off x="2987824" y="4221088"/>
            <a:ext cx="1296144" cy="0"/>
          </a:xfrm>
          <a:prstGeom prst="line">
            <a:avLst/>
          </a:prstGeom>
          <a:noFill/>
          <a:ln w="38100">
            <a:solidFill>
              <a:schemeClr val="hlink"/>
            </a:solidFill>
            <a:round/>
            <a:headEnd/>
            <a:tailEnd/>
          </a:ln>
        </p:spPr>
        <p:txBody>
          <a:bodyPr lIns="0" tIns="0" rIns="0" bIns="0"/>
          <a:lstStyle/>
          <a:p>
            <a:endParaRPr lang="fr-FR"/>
          </a:p>
        </p:txBody>
      </p:sp>
      <p:sp>
        <p:nvSpPr>
          <p:cNvPr id="80" name="Rectangle 73"/>
          <p:cNvSpPr>
            <a:spLocks noChangeArrowheads="1"/>
          </p:cNvSpPr>
          <p:nvPr/>
        </p:nvSpPr>
        <p:spPr bwMode="auto">
          <a:xfrm>
            <a:off x="2987824" y="2420888"/>
            <a:ext cx="4320480" cy="32861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72000" tIns="0" rIns="0" bIns="0" anchor="ctr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2017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81" name="Rectangle 73"/>
          <p:cNvSpPr>
            <a:spLocks noChangeArrowheads="1"/>
          </p:cNvSpPr>
          <p:nvPr/>
        </p:nvSpPr>
        <p:spPr bwMode="auto">
          <a:xfrm>
            <a:off x="1907704" y="2420888"/>
            <a:ext cx="1080120" cy="32861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72000" tIns="0" rIns="0" bIns="0" anchor="ctr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2016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82" name="Rectangle 17"/>
          <p:cNvSpPr>
            <a:spLocks noChangeArrowheads="1"/>
          </p:cNvSpPr>
          <p:nvPr/>
        </p:nvSpPr>
        <p:spPr bwMode="auto">
          <a:xfrm>
            <a:off x="6228184" y="3074244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83" name="Rectangle 30"/>
          <p:cNvSpPr>
            <a:spLocks noChangeArrowheads="1"/>
          </p:cNvSpPr>
          <p:nvPr/>
        </p:nvSpPr>
        <p:spPr bwMode="auto">
          <a:xfrm>
            <a:off x="6228184" y="2740348"/>
            <a:ext cx="350318" cy="3286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err="1" smtClean="0">
                <a:solidFill>
                  <a:schemeClr val="tx1"/>
                </a:solidFill>
              </a:rPr>
              <a:t>oct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84" name="Rectangle 17"/>
          <p:cNvSpPr>
            <a:spLocks noChangeArrowheads="1"/>
          </p:cNvSpPr>
          <p:nvPr/>
        </p:nvSpPr>
        <p:spPr bwMode="auto">
          <a:xfrm>
            <a:off x="6588224" y="3074244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85" name="Rectangle 30"/>
          <p:cNvSpPr>
            <a:spLocks noChangeArrowheads="1"/>
          </p:cNvSpPr>
          <p:nvPr/>
        </p:nvSpPr>
        <p:spPr bwMode="auto">
          <a:xfrm>
            <a:off x="6588224" y="2740348"/>
            <a:ext cx="350318" cy="32861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err="1" smtClean="0">
                <a:solidFill>
                  <a:schemeClr val="tx1"/>
                </a:solidFill>
              </a:rPr>
              <a:t>nov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86" name="Rectangle 17"/>
          <p:cNvSpPr>
            <a:spLocks noChangeArrowheads="1"/>
          </p:cNvSpPr>
          <p:nvPr/>
        </p:nvSpPr>
        <p:spPr bwMode="auto">
          <a:xfrm>
            <a:off x="7308304" y="3068960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87" name="Rectangle 30"/>
          <p:cNvSpPr>
            <a:spLocks noChangeArrowheads="1"/>
          </p:cNvSpPr>
          <p:nvPr/>
        </p:nvSpPr>
        <p:spPr bwMode="auto">
          <a:xfrm>
            <a:off x="6948264" y="2740348"/>
            <a:ext cx="350318" cy="3286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err="1" smtClean="0">
                <a:solidFill>
                  <a:schemeClr val="tx1"/>
                </a:solidFill>
              </a:rPr>
              <a:t>dec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88" name="Rectangle 17"/>
          <p:cNvSpPr>
            <a:spLocks noChangeArrowheads="1"/>
          </p:cNvSpPr>
          <p:nvPr/>
        </p:nvSpPr>
        <p:spPr bwMode="auto">
          <a:xfrm>
            <a:off x="6948264" y="3068960"/>
            <a:ext cx="349323" cy="2637432"/>
          </a:xfrm>
          <a:prstGeom prst="rect">
            <a:avLst/>
          </a:prstGeom>
          <a:solidFill>
            <a:schemeClr val="accent2"/>
          </a:solidFill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/>
          </a:p>
        </p:txBody>
      </p:sp>
      <p:sp>
        <p:nvSpPr>
          <p:cNvPr id="89" name="Rectangle 30"/>
          <p:cNvSpPr>
            <a:spLocks noChangeArrowheads="1"/>
          </p:cNvSpPr>
          <p:nvPr/>
        </p:nvSpPr>
        <p:spPr bwMode="auto">
          <a:xfrm>
            <a:off x="7308304" y="2740348"/>
            <a:ext cx="350318" cy="32861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jan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90" name="Rectangle 73"/>
          <p:cNvSpPr>
            <a:spLocks noChangeArrowheads="1"/>
          </p:cNvSpPr>
          <p:nvPr/>
        </p:nvSpPr>
        <p:spPr bwMode="auto">
          <a:xfrm>
            <a:off x="7308304" y="2420888"/>
            <a:ext cx="1080120" cy="32861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72000" tIns="0" rIns="0" bIns="0" anchor="ctr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</a:rPr>
              <a:t>2018</a:t>
            </a:r>
            <a:endParaRPr lang="fr-FR" sz="1100" dirty="0">
              <a:solidFill>
                <a:schemeClr val="tx1"/>
              </a:solidFill>
            </a:endParaRPr>
          </a:p>
        </p:txBody>
      </p:sp>
      <p:sp>
        <p:nvSpPr>
          <p:cNvPr id="91" name="Rectangle 17"/>
          <p:cNvSpPr>
            <a:spLocks noChangeArrowheads="1"/>
          </p:cNvSpPr>
          <p:nvPr/>
        </p:nvSpPr>
        <p:spPr bwMode="auto">
          <a:xfrm>
            <a:off x="7668344" y="3068960"/>
            <a:ext cx="349323" cy="2664296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93" name="Rectangle 17"/>
          <p:cNvSpPr>
            <a:spLocks noChangeArrowheads="1"/>
          </p:cNvSpPr>
          <p:nvPr/>
        </p:nvSpPr>
        <p:spPr bwMode="auto">
          <a:xfrm>
            <a:off x="8028384" y="3068960"/>
            <a:ext cx="349323" cy="2637432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0" tIns="0" rIns="0" bIns="0" anchor="ctr"/>
          <a:lstStyle/>
          <a:p>
            <a:pPr marL="95250" indent="-95250" algn="ctr" defTabSz="330200">
              <a:tabLst>
                <a:tab pos="8521700" algn="r"/>
              </a:tabLst>
            </a:pPr>
            <a:endParaRPr lang="fr-FR" altLang="de-DE" sz="1100" b="0"/>
          </a:p>
        </p:txBody>
      </p:sp>
      <p:sp>
        <p:nvSpPr>
          <p:cNvPr id="94" name="Rectangle 30"/>
          <p:cNvSpPr>
            <a:spLocks noChangeArrowheads="1"/>
          </p:cNvSpPr>
          <p:nvPr/>
        </p:nvSpPr>
        <p:spPr bwMode="auto">
          <a:xfrm>
            <a:off x="8028384" y="2735064"/>
            <a:ext cx="350318" cy="32861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050" dirty="0" smtClean="0">
                <a:solidFill>
                  <a:schemeClr val="tx1"/>
                </a:solidFill>
              </a:rPr>
              <a:t>mars</a:t>
            </a:r>
            <a:endParaRPr lang="fr-FR" sz="1050" dirty="0">
              <a:solidFill>
                <a:schemeClr val="tx1"/>
              </a:solidFill>
            </a:endParaRPr>
          </a:p>
        </p:txBody>
      </p:sp>
      <p:sp>
        <p:nvSpPr>
          <p:cNvPr id="96" name="Text Box 36"/>
          <p:cNvSpPr txBox="1">
            <a:spLocks noChangeArrowheads="1"/>
          </p:cNvSpPr>
          <p:nvPr/>
        </p:nvSpPr>
        <p:spPr bwMode="auto">
          <a:xfrm>
            <a:off x="2555776" y="3140968"/>
            <a:ext cx="711696" cy="41549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/>
            <a:r>
              <a:rPr lang="fr-FR" sz="900" i="1" dirty="0" smtClean="0"/>
              <a:t>Nomination du chef de projet fonction achat</a:t>
            </a:r>
            <a:endParaRPr lang="fr-FR" sz="900" i="1" dirty="0"/>
          </a:p>
        </p:txBody>
      </p:sp>
      <p:sp>
        <p:nvSpPr>
          <p:cNvPr id="97" name="Text Box 36"/>
          <p:cNvSpPr txBox="1">
            <a:spLocks noChangeArrowheads="1"/>
          </p:cNvSpPr>
          <p:nvPr/>
        </p:nvSpPr>
        <p:spPr bwMode="auto">
          <a:xfrm>
            <a:off x="1907704" y="3140968"/>
            <a:ext cx="598778" cy="41549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/>
            <a:r>
              <a:rPr lang="fr-FR" sz="900" i="1" dirty="0" smtClean="0"/>
              <a:t>Nomination du directeur achat</a:t>
            </a:r>
            <a:endParaRPr lang="fr-FR" sz="900" i="1" dirty="0"/>
          </a:p>
        </p:txBody>
      </p:sp>
      <p:sp>
        <p:nvSpPr>
          <p:cNvPr id="98" name="Text Box 36"/>
          <p:cNvSpPr txBox="1">
            <a:spLocks noChangeArrowheads="1"/>
          </p:cNvSpPr>
          <p:nvPr/>
        </p:nvSpPr>
        <p:spPr bwMode="auto">
          <a:xfrm>
            <a:off x="3995936" y="4885710"/>
            <a:ext cx="720080" cy="41549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/>
            <a:r>
              <a:rPr lang="fr-FR" sz="900" i="1" dirty="0" smtClean="0"/>
              <a:t>Définition de l’organisation cible</a:t>
            </a:r>
            <a:endParaRPr lang="fr-FR" sz="900" i="1" dirty="0"/>
          </a:p>
        </p:txBody>
      </p:sp>
      <p:sp>
        <p:nvSpPr>
          <p:cNvPr id="99" name="Text Box 36"/>
          <p:cNvSpPr txBox="1">
            <a:spLocks noChangeArrowheads="1"/>
          </p:cNvSpPr>
          <p:nvPr/>
        </p:nvSpPr>
        <p:spPr bwMode="auto">
          <a:xfrm>
            <a:off x="2411760" y="5085184"/>
            <a:ext cx="648072" cy="41549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/>
            <a:r>
              <a:rPr lang="fr-FR" sz="900" i="1" dirty="0" smtClean="0"/>
              <a:t>Consolidation des PAA du GHT</a:t>
            </a:r>
            <a:endParaRPr lang="fr-FR" sz="900" i="1" dirty="0"/>
          </a:p>
        </p:txBody>
      </p:sp>
      <p:sp>
        <p:nvSpPr>
          <p:cNvPr id="102" name="Triangle isocèle 101"/>
          <p:cNvSpPr/>
          <p:nvPr/>
        </p:nvSpPr>
        <p:spPr>
          <a:xfrm>
            <a:off x="2771800" y="3573016"/>
            <a:ext cx="144016" cy="144016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4" name="Triangle isocèle 103"/>
          <p:cNvSpPr/>
          <p:nvPr/>
        </p:nvSpPr>
        <p:spPr>
          <a:xfrm>
            <a:off x="3419872" y="3306470"/>
            <a:ext cx="144016" cy="144016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5" name="ZoneTexte 104"/>
          <p:cNvSpPr txBox="1"/>
          <p:nvPr/>
        </p:nvSpPr>
        <p:spPr>
          <a:xfrm>
            <a:off x="3203848" y="3573016"/>
            <a:ext cx="720080" cy="58477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" dirty="0" smtClean="0"/>
              <a:t>Feuille de route fonction achat</a:t>
            </a:r>
            <a:endParaRPr lang="fr-FR" sz="800" dirty="0"/>
          </a:p>
        </p:txBody>
      </p:sp>
      <p:sp>
        <p:nvSpPr>
          <p:cNvPr id="106" name="Triangle isocèle 105"/>
          <p:cNvSpPr/>
          <p:nvPr/>
        </p:nvSpPr>
        <p:spPr>
          <a:xfrm>
            <a:off x="4211960" y="4005064"/>
            <a:ext cx="144016" cy="144016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7" name="ZoneTexte 106"/>
          <p:cNvSpPr txBox="1"/>
          <p:nvPr/>
        </p:nvSpPr>
        <p:spPr>
          <a:xfrm>
            <a:off x="3923928" y="4365104"/>
            <a:ext cx="792088" cy="27699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/>
            <a:r>
              <a:rPr lang="fr-FR" sz="900" i="1" dirty="0"/>
              <a:t>Diagnostic de la fonction achat</a:t>
            </a:r>
          </a:p>
        </p:txBody>
      </p:sp>
      <p:sp>
        <p:nvSpPr>
          <p:cNvPr id="108" name="Line 31"/>
          <p:cNvSpPr>
            <a:spLocks noChangeShapeType="1"/>
          </p:cNvSpPr>
          <p:nvPr/>
        </p:nvSpPr>
        <p:spPr bwMode="auto">
          <a:xfrm>
            <a:off x="2987824" y="4797152"/>
            <a:ext cx="1224136" cy="0"/>
          </a:xfrm>
          <a:prstGeom prst="line">
            <a:avLst/>
          </a:prstGeom>
          <a:noFill/>
          <a:ln w="38100">
            <a:solidFill>
              <a:schemeClr val="hlink"/>
            </a:solidFill>
            <a:round/>
            <a:headEnd/>
            <a:tailEnd/>
          </a:ln>
        </p:spPr>
        <p:txBody>
          <a:bodyPr lIns="0" tIns="0" rIns="0" bIns="0"/>
          <a:lstStyle/>
          <a:p>
            <a:endParaRPr lang="fr-FR"/>
          </a:p>
        </p:txBody>
      </p:sp>
      <p:sp>
        <p:nvSpPr>
          <p:cNvPr id="109" name="Triangle isocèle 108"/>
          <p:cNvSpPr/>
          <p:nvPr/>
        </p:nvSpPr>
        <p:spPr>
          <a:xfrm>
            <a:off x="4211960" y="4653136"/>
            <a:ext cx="144016" cy="144016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1" name="Rectangle 110"/>
          <p:cNvSpPr/>
          <p:nvPr/>
        </p:nvSpPr>
        <p:spPr>
          <a:xfrm>
            <a:off x="4644008" y="5373216"/>
            <a:ext cx="2664296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smtClean="0"/>
              <a:t>Mise en œuvre du PAAT 2017</a:t>
            </a:r>
            <a:endParaRPr lang="fr-FR" sz="1100" dirty="0"/>
          </a:p>
        </p:txBody>
      </p:sp>
      <p:sp>
        <p:nvSpPr>
          <p:cNvPr id="113" name="Text Box 36"/>
          <p:cNvSpPr txBox="1">
            <a:spLocks noChangeArrowheads="1"/>
          </p:cNvSpPr>
          <p:nvPr/>
        </p:nvSpPr>
        <p:spPr bwMode="auto">
          <a:xfrm>
            <a:off x="5292080" y="4005064"/>
            <a:ext cx="648072" cy="41549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/>
            <a:r>
              <a:rPr lang="fr-FR" sz="900" i="1" dirty="0" smtClean="0"/>
              <a:t>Processus achat mis en place</a:t>
            </a:r>
            <a:endParaRPr lang="fr-FR" sz="900" i="1" dirty="0"/>
          </a:p>
        </p:txBody>
      </p:sp>
      <p:sp>
        <p:nvSpPr>
          <p:cNvPr id="114" name="Ellipse 113"/>
          <p:cNvSpPr/>
          <p:nvPr/>
        </p:nvSpPr>
        <p:spPr>
          <a:xfrm>
            <a:off x="5004048" y="4077072"/>
            <a:ext cx="216024" cy="216024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5" name="Triangle isocèle 114"/>
          <p:cNvSpPr/>
          <p:nvPr/>
        </p:nvSpPr>
        <p:spPr>
          <a:xfrm>
            <a:off x="4499992" y="3284984"/>
            <a:ext cx="144016" cy="144016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6" name="ZoneTexte 115"/>
          <p:cNvSpPr txBox="1"/>
          <p:nvPr/>
        </p:nvSpPr>
        <p:spPr>
          <a:xfrm>
            <a:off x="4211960" y="3479522"/>
            <a:ext cx="792088" cy="27699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/>
            <a:r>
              <a:rPr lang="fr-FR" sz="900" i="1" dirty="0" smtClean="0"/>
              <a:t>Elaboration de la politique d’achat</a:t>
            </a:r>
            <a:endParaRPr lang="fr-FR" sz="900" i="1" dirty="0"/>
          </a:p>
        </p:txBody>
      </p:sp>
      <p:sp>
        <p:nvSpPr>
          <p:cNvPr id="117" name="Triangle isocèle 116"/>
          <p:cNvSpPr/>
          <p:nvPr/>
        </p:nvSpPr>
        <p:spPr>
          <a:xfrm>
            <a:off x="6732240" y="4653136"/>
            <a:ext cx="144016" cy="144016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8" name="ZoneTexte 117"/>
          <p:cNvSpPr txBox="1"/>
          <p:nvPr/>
        </p:nvSpPr>
        <p:spPr>
          <a:xfrm>
            <a:off x="6084168" y="4869160"/>
            <a:ext cx="792088" cy="41549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/>
            <a:r>
              <a:rPr lang="fr-FR" sz="900" i="1" dirty="0" smtClean="0"/>
              <a:t>Organigramme détaillé nominatif</a:t>
            </a:r>
            <a:endParaRPr lang="fr-FR" sz="900" i="1" dirty="0"/>
          </a:p>
        </p:txBody>
      </p:sp>
      <p:sp>
        <p:nvSpPr>
          <p:cNvPr id="119" name="Triangle isocèle 118"/>
          <p:cNvSpPr/>
          <p:nvPr/>
        </p:nvSpPr>
        <p:spPr>
          <a:xfrm>
            <a:off x="5004048" y="4685655"/>
            <a:ext cx="144016" cy="144016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20" name="ZoneTexte 119"/>
          <p:cNvSpPr txBox="1"/>
          <p:nvPr/>
        </p:nvSpPr>
        <p:spPr>
          <a:xfrm>
            <a:off x="4716016" y="4880193"/>
            <a:ext cx="792088" cy="27699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/>
            <a:r>
              <a:rPr lang="fr-FR" sz="900" i="1" dirty="0" smtClean="0"/>
              <a:t>Organigramme détaillé</a:t>
            </a:r>
            <a:endParaRPr lang="fr-FR" sz="900" i="1" dirty="0"/>
          </a:p>
        </p:txBody>
      </p:sp>
      <p:sp>
        <p:nvSpPr>
          <p:cNvPr id="121" name="Line 31"/>
          <p:cNvSpPr>
            <a:spLocks noChangeShapeType="1"/>
          </p:cNvSpPr>
          <p:nvPr/>
        </p:nvSpPr>
        <p:spPr bwMode="auto">
          <a:xfrm>
            <a:off x="5148064" y="4797152"/>
            <a:ext cx="1656184" cy="0"/>
          </a:xfrm>
          <a:prstGeom prst="line">
            <a:avLst/>
          </a:prstGeom>
          <a:noFill/>
          <a:ln w="38100">
            <a:solidFill>
              <a:schemeClr val="hlink"/>
            </a:solidFill>
            <a:round/>
            <a:headEnd/>
            <a:tailEnd/>
          </a:ln>
        </p:spPr>
        <p:txBody>
          <a:bodyPr lIns="0" tIns="0" rIns="0" bIns="0"/>
          <a:lstStyle/>
          <a:p>
            <a:endParaRPr lang="fr-FR"/>
          </a:p>
        </p:txBody>
      </p:sp>
      <p:sp>
        <p:nvSpPr>
          <p:cNvPr id="123" name="Légende encadrée 1 122"/>
          <p:cNvSpPr/>
          <p:nvPr/>
        </p:nvSpPr>
        <p:spPr>
          <a:xfrm>
            <a:off x="7380312" y="3861048"/>
            <a:ext cx="1080120" cy="504056"/>
          </a:xfrm>
          <a:prstGeom prst="borderCallout1">
            <a:avLst>
              <a:gd name="adj1" fmla="val 18750"/>
              <a:gd name="adj2" fmla="val -8333"/>
              <a:gd name="adj3" fmla="val 133286"/>
              <a:gd name="adj4" fmla="val -38333"/>
            </a:avLst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smtClean="0"/>
              <a:t>Fonction achat mutualisée effective</a:t>
            </a:r>
            <a:endParaRPr lang="fr-FR" sz="1100" dirty="0"/>
          </a:p>
        </p:txBody>
      </p:sp>
      <p:sp>
        <p:nvSpPr>
          <p:cNvPr id="124" name="Text12"/>
          <p:cNvSpPr>
            <a:spLocks noChangeArrowheads="1"/>
          </p:cNvSpPr>
          <p:nvPr/>
        </p:nvSpPr>
        <p:spPr bwMode="auto">
          <a:xfrm>
            <a:off x="251520" y="3933056"/>
            <a:ext cx="1654717" cy="504056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72000" tIns="72000" rIns="72000" bIns="72000"/>
          <a:lstStyle/>
          <a:p>
            <a:r>
              <a:rPr lang="en-US" altLang="de-DE" sz="1100" dirty="0" err="1" smtClean="0">
                <a:solidFill>
                  <a:schemeClr val="accent3">
                    <a:lumMod val="75000"/>
                  </a:schemeClr>
                </a:solidFill>
              </a:rPr>
              <a:t>Etats</a:t>
            </a:r>
            <a:r>
              <a:rPr lang="en-US" altLang="de-DE" sz="1100" dirty="0" smtClean="0">
                <a:solidFill>
                  <a:schemeClr val="accent3">
                    <a:lumMod val="75000"/>
                  </a:schemeClr>
                </a:solidFill>
              </a:rPr>
              <a:t> des </a:t>
            </a:r>
            <a:r>
              <a:rPr lang="en-US" altLang="de-DE" sz="1100" dirty="0" err="1" smtClean="0">
                <a:solidFill>
                  <a:schemeClr val="accent3">
                    <a:lumMod val="75000"/>
                  </a:schemeClr>
                </a:solidFill>
              </a:rPr>
              <a:t>lieux</a:t>
            </a:r>
            <a:r>
              <a:rPr lang="en-US" altLang="de-DE" sz="1100" dirty="0" smtClean="0">
                <a:solidFill>
                  <a:schemeClr val="accent3">
                    <a:lumMod val="75000"/>
                  </a:schemeClr>
                </a:solidFill>
              </a:rPr>
              <a:t>/</a:t>
            </a:r>
            <a:r>
              <a:rPr lang="en-US" altLang="de-DE" sz="1100" dirty="0" err="1" smtClean="0">
                <a:solidFill>
                  <a:schemeClr val="accent3">
                    <a:lumMod val="75000"/>
                  </a:schemeClr>
                </a:solidFill>
              </a:rPr>
              <a:t>processus</a:t>
            </a:r>
            <a:endParaRPr lang="en-US" altLang="de-DE" sz="1100" dirty="0">
              <a:solidFill>
                <a:schemeClr val="accent3">
                  <a:lumMod val="75000"/>
                </a:schemeClr>
              </a:solidFill>
            </a:endParaRPr>
          </a:p>
        </p:txBody>
      </p:sp>
      <p:sp>
        <p:nvSpPr>
          <p:cNvPr id="125" name="Text12"/>
          <p:cNvSpPr>
            <a:spLocks noChangeArrowheads="1"/>
          </p:cNvSpPr>
          <p:nvPr/>
        </p:nvSpPr>
        <p:spPr bwMode="auto">
          <a:xfrm>
            <a:off x="251520" y="5157192"/>
            <a:ext cx="1654717" cy="565274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72000" tIns="72000" rIns="72000" bIns="72000"/>
          <a:lstStyle/>
          <a:p>
            <a:r>
              <a:rPr lang="en-US" altLang="de-DE" sz="1100" dirty="0" smtClean="0">
                <a:solidFill>
                  <a:schemeClr val="accent6">
                    <a:lumMod val="75000"/>
                  </a:schemeClr>
                </a:solidFill>
              </a:rPr>
              <a:t>Plan </a:t>
            </a:r>
            <a:r>
              <a:rPr lang="en-US" altLang="de-DE" sz="1100" dirty="0" err="1" smtClean="0">
                <a:solidFill>
                  <a:schemeClr val="accent6">
                    <a:lumMod val="75000"/>
                  </a:schemeClr>
                </a:solidFill>
              </a:rPr>
              <a:t>d’action</a:t>
            </a:r>
            <a:r>
              <a:rPr lang="en-US" altLang="de-DE" sz="1100" dirty="0" smtClean="0">
                <a:solidFill>
                  <a:schemeClr val="accent6">
                    <a:lumMod val="75000"/>
                  </a:schemeClr>
                </a:solidFill>
              </a:rPr>
              <a:t> </a:t>
            </a:r>
            <a:r>
              <a:rPr lang="en-US" altLang="de-DE" sz="1100" dirty="0" err="1" smtClean="0">
                <a:solidFill>
                  <a:schemeClr val="accent6">
                    <a:lumMod val="75000"/>
                  </a:schemeClr>
                </a:solidFill>
              </a:rPr>
              <a:t>achat</a:t>
            </a:r>
            <a:r>
              <a:rPr lang="en-US" altLang="de-DE" sz="1100" dirty="0" smtClean="0">
                <a:solidFill>
                  <a:schemeClr val="accent6">
                    <a:lumMod val="75000"/>
                  </a:schemeClr>
                </a:solidFill>
              </a:rPr>
              <a:t> de </a:t>
            </a:r>
            <a:r>
              <a:rPr lang="en-US" altLang="de-DE" sz="1100" dirty="0" err="1" smtClean="0">
                <a:solidFill>
                  <a:schemeClr val="accent6">
                    <a:lumMod val="75000"/>
                  </a:schemeClr>
                </a:solidFill>
              </a:rPr>
              <a:t>territoire</a:t>
            </a:r>
            <a:r>
              <a:rPr lang="en-US" altLang="de-DE" sz="1100" dirty="0" smtClean="0">
                <a:solidFill>
                  <a:schemeClr val="accent6">
                    <a:lumMod val="75000"/>
                  </a:schemeClr>
                </a:solidFill>
              </a:rPr>
              <a:t> (PAAT)</a:t>
            </a:r>
            <a:endParaRPr lang="en-US" altLang="de-DE" sz="11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126" name="Text12"/>
          <p:cNvSpPr>
            <a:spLocks noChangeArrowheads="1"/>
          </p:cNvSpPr>
          <p:nvPr/>
        </p:nvSpPr>
        <p:spPr bwMode="auto">
          <a:xfrm>
            <a:off x="251520" y="4437112"/>
            <a:ext cx="1654717" cy="720080"/>
          </a:xfrm>
          <a:prstGeom prst="rect">
            <a:avLst/>
          </a:prstGeom>
          <a:noFill/>
          <a:ln w="6350">
            <a:solidFill>
              <a:schemeClr val="hlink"/>
            </a:solidFill>
            <a:miter lim="800000"/>
            <a:headEnd/>
            <a:tailEnd/>
          </a:ln>
        </p:spPr>
        <p:txBody>
          <a:bodyPr lIns="72000" tIns="72000" rIns="72000" bIns="72000"/>
          <a:lstStyle/>
          <a:p>
            <a:r>
              <a:rPr lang="en-US" altLang="de-DE" sz="1100" dirty="0" err="1" smtClean="0">
                <a:solidFill>
                  <a:srgbClr val="0070C0"/>
                </a:solidFill>
              </a:rPr>
              <a:t>Organisation</a:t>
            </a:r>
            <a:endParaRPr lang="en-US" altLang="de-DE" sz="1100" dirty="0">
              <a:solidFill>
                <a:srgbClr val="0070C0"/>
              </a:solidFill>
            </a:endParaRPr>
          </a:p>
        </p:txBody>
      </p:sp>
      <p:sp>
        <p:nvSpPr>
          <p:cNvPr id="103" name="ZoneTexte 102"/>
          <p:cNvSpPr txBox="1"/>
          <p:nvPr/>
        </p:nvSpPr>
        <p:spPr>
          <a:xfrm>
            <a:off x="2411760" y="3789040"/>
            <a:ext cx="792088" cy="33855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fr-FR" sz="800" dirty="0" smtClean="0"/>
              <a:t>Séminaire de lancement</a:t>
            </a:r>
            <a:endParaRPr lang="fr-FR" sz="800" dirty="0"/>
          </a:p>
        </p:txBody>
      </p:sp>
      <p:sp>
        <p:nvSpPr>
          <p:cNvPr id="110" name="Rectangle 109"/>
          <p:cNvSpPr/>
          <p:nvPr/>
        </p:nvSpPr>
        <p:spPr>
          <a:xfrm>
            <a:off x="2987824" y="5373216"/>
            <a:ext cx="1584176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smtClean="0"/>
              <a:t>Elaboration du PAAT 2017</a:t>
            </a:r>
            <a:endParaRPr lang="fr-FR" sz="1100" dirty="0"/>
          </a:p>
        </p:txBody>
      </p:sp>
      <p:sp>
        <p:nvSpPr>
          <p:cNvPr id="112" name="Ellipse 111"/>
          <p:cNvSpPr/>
          <p:nvPr/>
        </p:nvSpPr>
        <p:spPr>
          <a:xfrm>
            <a:off x="2843808" y="5445224"/>
            <a:ext cx="216024" cy="216024"/>
          </a:xfrm>
          <a:prstGeom prst="ellips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27" name="Rectangle 30"/>
          <p:cNvSpPr>
            <a:spLocks noChangeArrowheads="1"/>
          </p:cNvSpPr>
          <p:nvPr/>
        </p:nvSpPr>
        <p:spPr bwMode="auto">
          <a:xfrm>
            <a:off x="7668344" y="2740348"/>
            <a:ext cx="350318" cy="3286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hlink"/>
            </a:solidFill>
            <a:miter lim="800000"/>
            <a:headEnd/>
            <a:tailEnd/>
          </a:ln>
        </p:spPr>
        <p:txBody>
          <a:bodyPr lIns="36000" tIns="36000" rIns="36000" bIns="36000" anchor="ctr" anchorCtr="1"/>
          <a:lstStyle/>
          <a:p>
            <a:pPr algn="ctr"/>
            <a:r>
              <a:rPr lang="fr-FR" sz="1100" dirty="0" err="1"/>
              <a:t>fev</a:t>
            </a:r>
            <a:endParaRPr lang="fr-FR" sz="1100" dirty="0"/>
          </a:p>
        </p:txBody>
      </p:sp>
      <p:sp>
        <p:nvSpPr>
          <p:cNvPr id="74" name="Triangle isocèle 73"/>
          <p:cNvSpPr/>
          <p:nvPr/>
        </p:nvSpPr>
        <p:spPr>
          <a:xfrm>
            <a:off x="7092280" y="3140968"/>
            <a:ext cx="144016" cy="144016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5" name="ZoneTexte 74"/>
          <p:cNvSpPr txBox="1"/>
          <p:nvPr/>
        </p:nvSpPr>
        <p:spPr>
          <a:xfrm>
            <a:off x="6804248" y="3335506"/>
            <a:ext cx="792088" cy="41549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 lIns="0" tIns="0" rIns="0" bIns="0">
            <a:spAutoFit/>
          </a:bodyPr>
          <a:lstStyle/>
          <a:p>
            <a:pPr algn="ctr"/>
            <a:r>
              <a:rPr lang="fr-FR" sz="900" i="1" dirty="0" smtClean="0"/>
              <a:t>Bilan de la mise en place de la fonction achat</a:t>
            </a:r>
            <a:endParaRPr lang="fr-FR" sz="900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</TotalTime>
  <Words>118</Words>
  <Application>Microsoft Office PowerPoint</Application>
  <PresentationFormat>Affichage à l'écran (4:3)</PresentationFormat>
  <Paragraphs>44</Paragraphs>
  <Slides>1</Slides>
  <Notes>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Calendrier de mise en œuvre de la fonction achat</vt:lpstr>
    </vt:vector>
  </TitlesOfParts>
  <Company>MSS DGOS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mbouche</dc:creator>
  <cp:lastModifiedBy>marc.bouche</cp:lastModifiedBy>
  <cp:revision>21</cp:revision>
  <dcterms:created xsi:type="dcterms:W3CDTF">2016-11-17T16:43:42Z</dcterms:created>
  <dcterms:modified xsi:type="dcterms:W3CDTF">2017-04-21T14:58:47Z</dcterms:modified>
</cp:coreProperties>
</file>

<file path=docProps/thumbnail.jpeg>
</file>